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97" r:id="rId5"/>
    <p:sldId id="298" r:id="rId6"/>
    <p:sldId id="261" r:id="rId7"/>
    <p:sldId id="265" r:id="rId8"/>
    <p:sldId id="304" r:id="rId9"/>
    <p:sldId id="285" r:id="rId10"/>
    <p:sldId id="286" r:id="rId11"/>
    <p:sldId id="299" r:id="rId12"/>
    <p:sldId id="300" r:id="rId1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72" autoAdjust="0"/>
    <p:restoredTop sz="94660"/>
  </p:normalViewPr>
  <p:slideViewPr>
    <p:cSldViewPr snapToGrid="0">
      <p:cViewPr varScale="1">
        <p:scale>
          <a:sx n="48" d="100"/>
          <a:sy n="48" d="100"/>
        </p:scale>
        <p:origin x="67" y="97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2A7DB0-7F43-4FDD-B42C-7CD737543F7C}" type="datetimeFigureOut">
              <a:rPr lang="ru-RU" smtClean="0"/>
              <a:t>27.06.2024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21EDC2-7EC3-4855-B83C-6D148108D65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534169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7769D3-A305-4183-BE92-92C9EF06D1C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594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7769D3-A305-4183-BE92-92C9EF06D1C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8062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721E2BA-BAE6-E713-8601-B6CAE5B1BF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D04F1CF2-1C36-1AD9-EC5A-1F44A58B02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FC0A054-59FF-AD81-DCDA-3FBF3F9818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83A95-265C-470F-8026-62DADFAABEE6}" type="datetimeFigureOut">
              <a:rPr lang="ru-RU" smtClean="0"/>
              <a:t>27.06.2024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974039E-FA37-8CDA-EABB-F06B4B8FEC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FB87BA0-0828-8545-5013-7E1911F59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F5DF1-975D-452B-8C4F-C6D523B1F94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852364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D5A928-6D1F-A8F2-8844-29CC28771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28AEC923-9AE0-912E-AD97-B4135AC375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519DD0B-F053-F549-3C11-36827993DA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83A95-265C-470F-8026-62DADFAABEE6}" type="datetimeFigureOut">
              <a:rPr lang="ru-RU" smtClean="0"/>
              <a:t>27.06.2024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F238364-0F17-9A56-9D7D-84314B8AA3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F1C8666-DEC2-76B6-AB23-D19644F73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F5DF1-975D-452B-8C4F-C6D523B1F94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542272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1DBA79C9-DBC9-76B8-DB57-D95868CD61C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51480F39-2D61-F7CE-933E-CE7C854B4C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44D7AAD-41DC-AB39-D5AC-6A0CC74FAF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83A95-265C-470F-8026-62DADFAABEE6}" type="datetimeFigureOut">
              <a:rPr lang="ru-RU" smtClean="0"/>
              <a:t>27.06.2024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F54550E-7607-101D-172B-6F81605E8F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CB8E61F-E118-A4E6-E46C-140A4451A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F5DF1-975D-452B-8C4F-C6D523B1F94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684021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596BE9E-69FE-6592-3FBE-039D28CD46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FD2EBA3-42BD-D447-584F-D6C86ADD8F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DFD8E68-CA25-E0C8-38AA-815DDACB37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83A95-265C-470F-8026-62DADFAABEE6}" type="datetimeFigureOut">
              <a:rPr lang="ru-RU" smtClean="0"/>
              <a:t>27.06.2024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DF4C035-8178-4792-DD3C-8A3E4C4EB2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3F8D231-9DA5-BBFF-5171-6452F5592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F5DF1-975D-452B-8C4F-C6D523B1F94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400540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8E7B619-200D-2039-90F9-9268C449E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D12BBCB-E72F-F706-6FF0-F15A4639D0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718BD8F-F852-759B-FEC4-1DB03F9F3E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83A95-265C-470F-8026-62DADFAABEE6}" type="datetimeFigureOut">
              <a:rPr lang="ru-RU" smtClean="0"/>
              <a:t>27.06.2024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0E8CA2D-A87D-7314-3A00-DFA107A862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1815521-E660-D91D-896C-C11817A24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F5DF1-975D-452B-8C4F-C6D523B1F94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505718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93BC232-1996-1045-09FB-4948A9E79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1F1AC14-3D84-B172-345A-565C2C4F5D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BFDD9AD4-96C1-8A7D-75BD-BFD1079E8C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72DBBDA-A858-4A9F-CCF4-7A95D784FF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83A95-265C-470F-8026-62DADFAABEE6}" type="datetimeFigureOut">
              <a:rPr lang="ru-RU" smtClean="0"/>
              <a:t>27.06.2024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F4EB8BB-7203-A226-FF23-5340267037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0DD5E26-AF7D-1724-36F3-DF0F4087CC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F5DF1-975D-452B-8C4F-C6D523B1F94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428106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2B4DCB4-2910-CEF7-DCF3-EF13F0DB61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F8ABBAC-E0A8-22A8-39EF-6CE15B53B9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6EF469FA-F4AF-3A85-54A5-45C006A86A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F8352BBF-A1B7-77AA-4CA8-889E189C86D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5148C6A3-1A6F-B274-5638-C6AADF4403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B179D512-4CD8-F920-45BB-367EEFF8FC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83A95-265C-470F-8026-62DADFAABEE6}" type="datetimeFigureOut">
              <a:rPr lang="ru-RU" smtClean="0"/>
              <a:t>27.06.2024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1EFA25E7-6761-909D-1F5D-1E7F68B751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7BB89A06-FB22-B99D-7D84-F757DB0E3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F5DF1-975D-452B-8C4F-C6D523B1F94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14116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CF6DAA7-8F66-03B9-67CF-42F644210A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B700A0B6-242C-E15D-F01F-F933B42FAF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83A95-265C-470F-8026-62DADFAABEE6}" type="datetimeFigureOut">
              <a:rPr lang="ru-RU" smtClean="0"/>
              <a:t>27.06.2024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54AA3033-10E1-7E1B-6365-40290C5800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025ACF5A-6CA8-ED11-A987-78B982E4E6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F5DF1-975D-452B-8C4F-C6D523B1F94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781482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B040674D-93DA-50AC-05F9-C3D946A607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83A95-265C-470F-8026-62DADFAABEE6}" type="datetimeFigureOut">
              <a:rPr lang="ru-RU" smtClean="0"/>
              <a:t>27.06.2024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F75E9CB1-7D4D-BADC-5BC2-4CE21A1867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097F46F-37CD-106C-890A-57FDF3B95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F5DF1-975D-452B-8C4F-C6D523B1F94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21575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809E5C1-E59C-5163-83B4-94BB453336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BCF032F-C97C-9DAE-5D77-D3B477F9F3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B13985C2-FE6B-ECB4-146F-2148AF1808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523B819-D5AB-1251-2BF5-D71EEC4B5D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83A95-265C-470F-8026-62DADFAABEE6}" type="datetimeFigureOut">
              <a:rPr lang="ru-RU" smtClean="0"/>
              <a:t>27.06.2024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3B703BC-9B85-8AD6-DFF7-E007070FDC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8EDB0E8-064C-ADB4-BF53-F6796EA6A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F5DF1-975D-452B-8C4F-C6D523B1F94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302736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F9910BE-2914-07B1-4B85-AAF6B043C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E31D6172-74DD-1F79-E026-FD63CE276B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E5167856-030A-C7E0-4A3E-7CF137B95C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EEE53CE-3099-A6AB-19E3-96FFFBB140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83A95-265C-470F-8026-62DADFAABEE6}" type="datetimeFigureOut">
              <a:rPr lang="ru-RU" smtClean="0"/>
              <a:t>27.06.2024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9412B3E-D4F7-DB52-F716-0BA99EB4E3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208AFB8-A014-F424-A731-43BDD16603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F5DF1-975D-452B-8C4F-C6D523B1F94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632630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CD959D3-779D-4235-AF10-91EA840087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6BA5A10-091F-5363-AD01-F2FE8062C0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B91C2C7-D73B-BB76-698F-7125084599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883A95-265C-470F-8026-62DADFAABEE6}" type="datetimeFigureOut">
              <a:rPr lang="ru-RU" smtClean="0"/>
              <a:t>27.06.2024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64C0DC4-5A2C-E6C6-526E-5A502F8BFD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F86C13F-7259-2BF7-511C-A2A88684F6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6BF5DF1-975D-452B-8C4F-C6D523B1F94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661626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E7EBA54-ECA1-5FDE-6695-4BBA7ADDD3E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E03FAABE-7B64-8772-9E80-3656DCBEEB4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532919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B2CE396-EAD8-46EB-FC68-C444F45464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551109"/>
            <a:ext cx="4818888" cy="1481328"/>
          </a:xfrm>
        </p:spPr>
        <p:txBody>
          <a:bodyPr anchor="b">
            <a:normAutofit/>
          </a:bodyPr>
          <a:lstStyle/>
          <a:p>
            <a:r>
              <a:rPr lang="ru-RU" sz="4600" dirty="0"/>
              <a:t>Преобразование типов данных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A5A4739-B92F-C683-7E3E-C5EDF82936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6246" y="620283"/>
            <a:ext cx="5950872" cy="2143123"/>
          </a:xfrm>
        </p:spPr>
        <p:txBody>
          <a:bodyPr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400" dirty="0"/>
              <a:t>ID – integer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Title – String</a:t>
            </a:r>
          </a:p>
          <a:p>
            <a:pPr>
              <a:lnSpc>
                <a:spcPct val="100000"/>
              </a:lnSpc>
            </a:pPr>
            <a:r>
              <a:rPr lang="en-US" sz="1400" dirty="0" err="1"/>
              <a:t>Movie_info</a:t>
            </a:r>
            <a:r>
              <a:rPr lang="en-US" sz="1400" dirty="0"/>
              <a:t> – String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Year – integer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Distributor – String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3637581-CD81-3346-888F-F6E8BFC3EC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CDCFD175-AA02-4F4B-BECD-AA50EDBC7B80}" type="slidenum">
              <a:rPr lang="en-US" smtClean="0"/>
              <a:pPr>
                <a:spcAft>
                  <a:spcPts val="600"/>
                </a:spcAft>
              </a:pPr>
              <a:t>10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ECC8B8-0B13-84AB-F740-B0E44BCC24BF}"/>
              </a:ext>
            </a:extLst>
          </p:cNvPr>
          <p:cNvSpPr txBox="1"/>
          <p:nvPr/>
        </p:nvSpPr>
        <p:spPr>
          <a:xfrm>
            <a:off x="7224695" y="551109"/>
            <a:ext cx="2418028" cy="23951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Budget – integer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Dom_Opening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– integer</a:t>
            </a:r>
            <a:endParaRPr lang="ru-RU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Dom_Sales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– integer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Intern_Sales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– integer</a:t>
            </a:r>
            <a:endParaRPr lang="ru-RU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WW_Sales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– integer</a:t>
            </a:r>
          </a:p>
          <a:p>
            <a:pPr>
              <a:lnSpc>
                <a:spcPct val="150000"/>
              </a:lnSpc>
            </a:pP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6" name="установка схемы">
            <a:hlinkClick r:id="" action="ppaction://media"/>
            <a:extLst>
              <a:ext uri="{FF2B5EF4-FFF2-40B4-BE49-F238E27FC236}">
                <a16:creationId xmlns:a16="http://schemas.microsoft.com/office/drawing/2014/main" id="{D0306FC6-147E-63E2-C9CD-38290E26E36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" y="2465103"/>
            <a:ext cx="10643235" cy="425637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4C3CD2A-B509-566B-444A-B99893C13F3C}"/>
              </a:ext>
            </a:extLst>
          </p:cNvPr>
          <p:cNvSpPr txBox="1"/>
          <p:nvPr/>
        </p:nvSpPr>
        <p:spPr>
          <a:xfrm>
            <a:off x="9631718" y="551109"/>
            <a:ext cx="2418028" cy="13448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Release_Date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– date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Genre – String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Running_Time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– integer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License – String</a:t>
            </a:r>
          </a:p>
        </p:txBody>
      </p:sp>
    </p:spTree>
    <p:extLst>
      <p:ext uri="{BB962C8B-B14F-4D97-AF65-F5344CB8AC3E}">
        <p14:creationId xmlns:p14="http://schemas.microsoft.com/office/powerpoint/2010/main" val="2268153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93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5EDACFBA-C46C-CC1F-BBE7-96918394C43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DDD2800-D22F-985F-E49D-5F8616507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Преобразование столбцов </a:t>
            </a:r>
            <a:r>
              <a:rPr lang="en-US" dirty="0" err="1"/>
              <a:t>Release_Date</a:t>
            </a:r>
            <a:r>
              <a:rPr lang="en-US" dirty="0"/>
              <a:t> </a:t>
            </a:r>
            <a:r>
              <a:rPr lang="ru-RU" dirty="0"/>
              <a:t>и</a:t>
            </a:r>
            <a:r>
              <a:rPr lang="en-US" dirty="0"/>
              <a:t> </a:t>
            </a:r>
            <a:r>
              <a:rPr lang="en-US" dirty="0" err="1"/>
              <a:t>Running_Time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83783A6-7D8B-3C0F-CA63-EA3E09476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CFD175-AA02-4F4B-BECD-AA50EDBC7B80}" type="slidenum">
              <a:rPr lang="en-US" smtClean="0"/>
              <a:t>11</a:t>
            </a:fld>
            <a:endParaRPr lang="en-US"/>
          </a:p>
        </p:txBody>
      </p:sp>
      <p:pic>
        <p:nvPicPr>
          <p:cNvPr id="6" name="типизации даты и времени">
            <a:hlinkClick r:id="" action="ppaction://media"/>
            <a:extLst>
              <a:ext uri="{FF2B5EF4-FFF2-40B4-BE49-F238E27FC236}">
                <a16:creationId xmlns:a16="http://schemas.microsoft.com/office/drawing/2014/main" id="{5DDBBD92-649E-7B89-4F0D-1589E08C151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23962" y="1908181"/>
            <a:ext cx="9744075" cy="4141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777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3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2DC4EFC2-DFE2-6220-9EF7-0ED8DE11159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5E30558-B959-BBEF-ED5D-30D842860C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Заполнение нулевых значений</a:t>
            </a:r>
          </a:p>
        </p:txBody>
      </p:sp>
      <p:pic>
        <p:nvPicPr>
          <p:cNvPr id="5" name="заполнение нулевых значений">
            <a:hlinkClick r:id="" action="ppaction://media"/>
            <a:extLst>
              <a:ext uri="{FF2B5EF4-FFF2-40B4-BE49-F238E27FC236}">
                <a16:creationId xmlns:a16="http://schemas.microsoft.com/office/drawing/2014/main" id="{627BBD4E-CA50-D4BE-641A-6A5FC442597F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2025" y="1825625"/>
            <a:ext cx="10237788" cy="4351338"/>
          </a:xfr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9AB5852-EDE4-C7AF-9648-D1ABFBD2D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CFD175-AA02-4F4B-BECD-AA50EDBC7B8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87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89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Большие данные в ритейле - RETAILER.ru">
            <a:extLst>
              <a:ext uri="{FF2B5EF4-FFF2-40B4-BE49-F238E27FC236}">
                <a16:creationId xmlns:a16="http://schemas.microsoft.com/office/drawing/2014/main" id="{57514D41-8969-6922-7EFB-58F5E910F3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91999" cy="7199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-3" y="0"/>
            <a:ext cx="12319465" cy="7199212"/>
          </a:xfrm>
          <a:prstGeom prst="rect">
            <a:avLst/>
          </a:prstGeom>
          <a:solidFill>
            <a:schemeClr val="accent1">
              <a:alpha val="8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1170" y="817163"/>
            <a:ext cx="8435290" cy="3685342"/>
          </a:xfrm>
        </p:spPr>
        <p:txBody>
          <a:bodyPr>
            <a:noAutofit/>
          </a:bodyPr>
          <a:lstStyle/>
          <a:p>
            <a:pPr algn="l"/>
            <a:r>
              <a:rPr lang="ru-RU" sz="6500" b="0" dirty="0">
                <a:solidFill>
                  <a:schemeClr val="bg1"/>
                </a:solidFill>
              </a:rPr>
              <a:t>Сбор, предобработка и анализ данных о самых популярных фильмах IMDB</a:t>
            </a:r>
            <a:endParaRPr lang="en-US" sz="6500" b="0" dirty="0">
              <a:solidFill>
                <a:schemeClr val="bg1"/>
              </a:solidFill>
            </a:endParaRPr>
          </a:p>
        </p:txBody>
      </p:sp>
      <p:sp>
        <p:nvSpPr>
          <p:cNvPr id="34" name="Subtitle 2"/>
          <p:cNvSpPr txBox="1">
            <a:spLocks/>
          </p:cNvSpPr>
          <p:nvPr/>
        </p:nvSpPr>
        <p:spPr>
          <a:xfrm>
            <a:off x="708693" y="4852943"/>
            <a:ext cx="3568032" cy="7151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ru-RU" sz="1800" dirty="0">
                <a:solidFill>
                  <a:schemeClr val="bg1"/>
                </a:solidFill>
                <a:latin typeface="+mj-lt"/>
              </a:rPr>
              <a:t>Проект выполнили:</a:t>
            </a:r>
            <a:endParaRPr lang="en-US" sz="1800" dirty="0">
              <a:solidFill>
                <a:schemeClr val="bg1"/>
              </a:solidFill>
              <a:latin typeface="+mj-lt"/>
            </a:endParaRPr>
          </a:p>
          <a:p>
            <a:pPr algn="l">
              <a:spcBef>
                <a:spcPts val="0"/>
              </a:spcBef>
            </a:pPr>
            <a:r>
              <a:rPr lang="ru-RU" sz="1800" dirty="0">
                <a:solidFill>
                  <a:schemeClr val="accent1">
                    <a:lumMod val="40000"/>
                    <a:lumOff val="60000"/>
                  </a:schemeClr>
                </a:solidFill>
                <a:latin typeface="+mj-lt"/>
              </a:rPr>
              <a:t>Ковалева Н.В. </a:t>
            </a:r>
            <a:r>
              <a:rPr lang="en-US" sz="1800" dirty="0">
                <a:solidFill>
                  <a:schemeClr val="accent1">
                    <a:lumMod val="40000"/>
                    <a:lumOff val="60000"/>
                  </a:schemeClr>
                </a:solidFill>
                <a:latin typeface="+mj-lt"/>
              </a:rPr>
              <a:t>/</a:t>
            </a:r>
            <a:r>
              <a:rPr lang="ru-RU" sz="1800" dirty="0">
                <a:solidFill>
                  <a:schemeClr val="accent1">
                    <a:lumMod val="40000"/>
                    <a:lumOff val="60000"/>
                  </a:schemeClr>
                </a:solidFill>
                <a:latin typeface="+mj-lt"/>
              </a:rPr>
              <a:t> Гончарова Е.С. Студенты 3 курса </a:t>
            </a:r>
            <a:r>
              <a:rPr lang="ru-RU" sz="1800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+mj-lt"/>
              </a:rPr>
              <a:t>ИВТиПТ</a:t>
            </a:r>
            <a:r>
              <a:rPr lang="ru-RU" sz="1800" dirty="0">
                <a:solidFill>
                  <a:schemeClr val="accent1">
                    <a:lumMod val="40000"/>
                    <a:lumOff val="60000"/>
                  </a:schemeClr>
                </a:solidFill>
                <a:latin typeface="+mj-lt"/>
              </a:rPr>
              <a:t> ЮФУ</a:t>
            </a:r>
            <a:endParaRPr lang="en-US" sz="1800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74" name="Straight Connector 73"/>
          <p:cNvCxnSpPr/>
          <p:nvPr/>
        </p:nvCxnSpPr>
        <p:spPr>
          <a:xfrm>
            <a:off x="11737973" y="2168502"/>
            <a:ext cx="0" cy="3315022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Овал 2">
            <a:extLst>
              <a:ext uri="{FF2B5EF4-FFF2-40B4-BE49-F238E27FC236}">
                <a16:creationId xmlns:a16="http://schemas.microsoft.com/office/drawing/2014/main" id="{998F3CBD-ACCA-4D57-DCD0-E0BDAD82A766}"/>
              </a:ext>
            </a:extLst>
          </p:cNvPr>
          <p:cNvSpPr/>
          <p:nvPr/>
        </p:nvSpPr>
        <p:spPr>
          <a:xfrm>
            <a:off x="9889754" y="309383"/>
            <a:ext cx="2033767" cy="203376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6C4E44D-50FA-5A35-4941-C1AC0A13B6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14335" y="345991"/>
            <a:ext cx="1964065" cy="1822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3724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" descr="Белый фон Изображения – скачать бесплатно на Freepik">
            <a:extLst>
              <a:ext uri="{FF2B5EF4-FFF2-40B4-BE49-F238E27FC236}">
                <a16:creationId xmlns:a16="http://schemas.microsoft.com/office/drawing/2014/main" id="{40433E81-1D23-829C-B55E-1928E8B86C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1" cy="6856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6" name="TextBox 115"/>
          <p:cNvSpPr txBox="1"/>
          <p:nvPr/>
        </p:nvSpPr>
        <p:spPr>
          <a:xfrm>
            <a:off x="6136348" y="3580379"/>
            <a:ext cx="809837" cy="83099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48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04</a:t>
            </a:r>
          </a:p>
        </p:txBody>
      </p:sp>
      <p:sp>
        <p:nvSpPr>
          <p:cNvPr id="111" name="TextBox 110"/>
          <p:cNvSpPr txBox="1"/>
          <p:nvPr/>
        </p:nvSpPr>
        <p:spPr>
          <a:xfrm>
            <a:off x="669593" y="1866093"/>
            <a:ext cx="809837" cy="83099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48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01</a:t>
            </a:r>
          </a:p>
        </p:txBody>
      </p:sp>
      <p:sp>
        <p:nvSpPr>
          <p:cNvPr id="113" name="TextBox 112"/>
          <p:cNvSpPr txBox="1"/>
          <p:nvPr/>
        </p:nvSpPr>
        <p:spPr>
          <a:xfrm>
            <a:off x="6096000" y="1754425"/>
            <a:ext cx="809837" cy="83099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48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03</a:t>
            </a:r>
          </a:p>
        </p:txBody>
      </p:sp>
      <p:sp>
        <p:nvSpPr>
          <p:cNvPr id="10" name="Title 2"/>
          <p:cNvSpPr>
            <a:spLocks noGrp="1"/>
          </p:cNvSpPr>
          <p:nvPr>
            <p:ph type="title"/>
          </p:nvPr>
        </p:nvSpPr>
        <p:spPr>
          <a:xfrm>
            <a:off x="823650" y="340917"/>
            <a:ext cx="10442575" cy="831663"/>
          </a:xfrm>
        </p:spPr>
        <p:txBody>
          <a:bodyPr/>
          <a:lstStyle/>
          <a:p>
            <a:pPr algn="ctr"/>
            <a:r>
              <a:rPr lang="ru-RU" b="1" dirty="0"/>
              <a:t>Цели проекта</a:t>
            </a:r>
            <a:endParaRPr lang="en-US" b="1" dirty="0"/>
          </a:p>
        </p:txBody>
      </p:sp>
      <p:sp>
        <p:nvSpPr>
          <p:cNvPr id="11" name="Rectangle 10"/>
          <p:cNvSpPr/>
          <p:nvPr/>
        </p:nvSpPr>
        <p:spPr>
          <a:xfrm>
            <a:off x="1413804" y="1804439"/>
            <a:ext cx="19579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Сбор данных</a:t>
            </a:r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924333" y="1763052"/>
            <a:ext cx="284958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Обработка данных</a:t>
            </a:r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981133" y="3585041"/>
            <a:ext cx="27716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Исследование данных</a:t>
            </a:r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442414" y="3539401"/>
            <a:ext cx="24368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Извлечение данных</a:t>
            </a:r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1442414" y="3788609"/>
            <a:ext cx="4365594" cy="16680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Извлечение данных на тему  «Количество сборов в первом прокате, на внутреннем, международном и мировом рынке», «»</a:t>
            </a:r>
          </a:p>
          <a:p>
            <a:pPr>
              <a:lnSpc>
                <a:spcPct val="150000"/>
              </a:lnSpc>
            </a:pPr>
            <a:endParaRPr lang="ru-RU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1413805" y="2036854"/>
            <a:ext cx="4365545" cy="7038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4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Собрать данные о самых популярных фильмах с рейтинга IMDB для последующего анализа.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6917827" y="2070829"/>
            <a:ext cx="4348395" cy="7038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4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Провести предварительную обработку данных для их структурирования и очистки от ошибок.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6981133" y="3886602"/>
            <a:ext cx="4348396" cy="10270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Исследовать статистику по самым популярным фильмам, включая информацию о рейтинге, жанре, режиссере, актерах, длительности и годе выпуска.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603967" y="3569111"/>
            <a:ext cx="809837" cy="83099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48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02</a:t>
            </a:r>
          </a:p>
        </p:txBody>
      </p:sp>
      <p:cxnSp>
        <p:nvCxnSpPr>
          <p:cNvPr id="3" name="Straight Connector 73">
            <a:extLst>
              <a:ext uri="{FF2B5EF4-FFF2-40B4-BE49-F238E27FC236}">
                <a16:creationId xmlns:a16="http://schemas.microsoft.com/office/drawing/2014/main" id="{2081E724-5E37-714D-46BD-3B82D75988A9}"/>
              </a:ext>
            </a:extLst>
          </p:cNvPr>
          <p:cNvCxnSpPr>
            <a:cxnSpLocks/>
          </p:cNvCxnSpPr>
          <p:nvPr/>
        </p:nvCxnSpPr>
        <p:spPr>
          <a:xfrm>
            <a:off x="11582872" y="770132"/>
            <a:ext cx="0" cy="5497664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ounded Rectangle 21">
            <a:extLst>
              <a:ext uri="{FF2B5EF4-FFF2-40B4-BE49-F238E27FC236}">
                <a16:creationId xmlns:a16="http://schemas.microsoft.com/office/drawing/2014/main" id="{6D250387-1887-D7DB-4318-1F89421BB306}"/>
              </a:ext>
            </a:extLst>
          </p:cNvPr>
          <p:cNvSpPr/>
          <p:nvPr/>
        </p:nvSpPr>
        <p:spPr>
          <a:xfrm>
            <a:off x="9894795" y="5140368"/>
            <a:ext cx="1529754" cy="1450765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" name="Group 11">
            <a:extLst>
              <a:ext uri="{FF2B5EF4-FFF2-40B4-BE49-F238E27FC236}">
                <a16:creationId xmlns:a16="http://schemas.microsoft.com/office/drawing/2014/main" id="{CEBF1BAB-4B11-C023-F1CE-4DA17E636E94}"/>
              </a:ext>
            </a:extLst>
          </p:cNvPr>
          <p:cNvGrpSpPr/>
          <p:nvPr/>
        </p:nvGrpSpPr>
        <p:grpSpPr>
          <a:xfrm>
            <a:off x="10290333" y="5553653"/>
            <a:ext cx="738677" cy="624193"/>
            <a:chOff x="2151063" y="2751138"/>
            <a:chExt cx="1608138" cy="1358900"/>
          </a:xfrm>
          <a:solidFill>
            <a:schemeClr val="bg1"/>
          </a:solidFill>
        </p:grpSpPr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480F50B7-37F4-AB2C-30E4-93C72408C26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51063" y="2751138"/>
              <a:ext cx="1608138" cy="1358900"/>
            </a:xfrm>
            <a:custGeom>
              <a:avLst/>
              <a:gdLst>
                <a:gd name="T0" fmla="*/ 496 w 540"/>
                <a:gd name="T1" fmla="*/ 0 h 457"/>
                <a:gd name="T2" fmla="*/ 43 w 540"/>
                <a:gd name="T3" fmla="*/ 0 h 457"/>
                <a:gd name="T4" fmla="*/ 0 w 540"/>
                <a:gd name="T5" fmla="*/ 44 h 457"/>
                <a:gd name="T6" fmla="*/ 0 w 540"/>
                <a:gd name="T7" fmla="*/ 331 h 457"/>
                <a:gd name="T8" fmla="*/ 43 w 540"/>
                <a:gd name="T9" fmla="*/ 374 h 457"/>
                <a:gd name="T10" fmla="*/ 232 w 540"/>
                <a:gd name="T11" fmla="*/ 374 h 457"/>
                <a:gd name="T12" fmla="*/ 232 w 540"/>
                <a:gd name="T13" fmla="*/ 440 h 457"/>
                <a:gd name="T14" fmla="*/ 168 w 540"/>
                <a:gd name="T15" fmla="*/ 440 h 457"/>
                <a:gd name="T16" fmla="*/ 168 w 540"/>
                <a:gd name="T17" fmla="*/ 457 h 457"/>
                <a:gd name="T18" fmla="*/ 372 w 540"/>
                <a:gd name="T19" fmla="*/ 457 h 457"/>
                <a:gd name="T20" fmla="*/ 372 w 540"/>
                <a:gd name="T21" fmla="*/ 440 h 457"/>
                <a:gd name="T22" fmla="*/ 308 w 540"/>
                <a:gd name="T23" fmla="*/ 440 h 457"/>
                <a:gd name="T24" fmla="*/ 308 w 540"/>
                <a:gd name="T25" fmla="*/ 374 h 457"/>
                <a:gd name="T26" fmla="*/ 496 w 540"/>
                <a:gd name="T27" fmla="*/ 374 h 457"/>
                <a:gd name="T28" fmla="*/ 540 w 540"/>
                <a:gd name="T29" fmla="*/ 331 h 457"/>
                <a:gd name="T30" fmla="*/ 540 w 540"/>
                <a:gd name="T31" fmla="*/ 44 h 457"/>
                <a:gd name="T32" fmla="*/ 496 w 540"/>
                <a:gd name="T33" fmla="*/ 0 h 457"/>
                <a:gd name="T34" fmla="*/ 290 w 540"/>
                <a:gd name="T35" fmla="*/ 440 h 457"/>
                <a:gd name="T36" fmla="*/ 249 w 540"/>
                <a:gd name="T37" fmla="*/ 440 h 457"/>
                <a:gd name="T38" fmla="*/ 249 w 540"/>
                <a:gd name="T39" fmla="*/ 374 h 457"/>
                <a:gd name="T40" fmla="*/ 290 w 540"/>
                <a:gd name="T41" fmla="*/ 374 h 457"/>
                <a:gd name="T42" fmla="*/ 290 w 540"/>
                <a:gd name="T43" fmla="*/ 440 h 457"/>
                <a:gd name="T44" fmla="*/ 522 w 540"/>
                <a:gd name="T45" fmla="*/ 331 h 457"/>
                <a:gd name="T46" fmla="*/ 496 w 540"/>
                <a:gd name="T47" fmla="*/ 357 h 457"/>
                <a:gd name="T48" fmla="*/ 43 w 540"/>
                <a:gd name="T49" fmla="*/ 357 h 457"/>
                <a:gd name="T50" fmla="*/ 17 w 540"/>
                <a:gd name="T51" fmla="*/ 331 h 457"/>
                <a:gd name="T52" fmla="*/ 17 w 540"/>
                <a:gd name="T53" fmla="*/ 44 h 457"/>
                <a:gd name="T54" fmla="*/ 43 w 540"/>
                <a:gd name="T55" fmla="*/ 18 h 457"/>
                <a:gd name="T56" fmla="*/ 496 w 540"/>
                <a:gd name="T57" fmla="*/ 18 h 457"/>
                <a:gd name="T58" fmla="*/ 522 w 540"/>
                <a:gd name="T59" fmla="*/ 44 h 457"/>
                <a:gd name="T60" fmla="*/ 522 w 540"/>
                <a:gd name="T61" fmla="*/ 331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40" h="457">
                  <a:moveTo>
                    <a:pt x="496" y="0"/>
                  </a:moveTo>
                  <a:cubicBezTo>
                    <a:pt x="43" y="0"/>
                    <a:pt x="43" y="0"/>
                    <a:pt x="43" y="0"/>
                  </a:cubicBezTo>
                  <a:cubicBezTo>
                    <a:pt x="19" y="0"/>
                    <a:pt x="0" y="20"/>
                    <a:pt x="0" y="44"/>
                  </a:cubicBezTo>
                  <a:cubicBezTo>
                    <a:pt x="0" y="331"/>
                    <a:pt x="0" y="331"/>
                    <a:pt x="0" y="331"/>
                  </a:cubicBezTo>
                  <a:cubicBezTo>
                    <a:pt x="0" y="355"/>
                    <a:pt x="19" y="374"/>
                    <a:pt x="43" y="374"/>
                  </a:cubicBezTo>
                  <a:cubicBezTo>
                    <a:pt x="232" y="374"/>
                    <a:pt x="232" y="374"/>
                    <a:pt x="232" y="374"/>
                  </a:cubicBezTo>
                  <a:cubicBezTo>
                    <a:pt x="232" y="440"/>
                    <a:pt x="232" y="440"/>
                    <a:pt x="232" y="440"/>
                  </a:cubicBezTo>
                  <a:cubicBezTo>
                    <a:pt x="168" y="440"/>
                    <a:pt x="168" y="440"/>
                    <a:pt x="168" y="440"/>
                  </a:cubicBezTo>
                  <a:cubicBezTo>
                    <a:pt x="168" y="457"/>
                    <a:pt x="168" y="457"/>
                    <a:pt x="168" y="457"/>
                  </a:cubicBezTo>
                  <a:cubicBezTo>
                    <a:pt x="372" y="457"/>
                    <a:pt x="372" y="457"/>
                    <a:pt x="372" y="457"/>
                  </a:cubicBezTo>
                  <a:cubicBezTo>
                    <a:pt x="372" y="440"/>
                    <a:pt x="372" y="440"/>
                    <a:pt x="372" y="440"/>
                  </a:cubicBezTo>
                  <a:cubicBezTo>
                    <a:pt x="308" y="440"/>
                    <a:pt x="308" y="440"/>
                    <a:pt x="308" y="440"/>
                  </a:cubicBezTo>
                  <a:cubicBezTo>
                    <a:pt x="308" y="374"/>
                    <a:pt x="308" y="374"/>
                    <a:pt x="308" y="374"/>
                  </a:cubicBezTo>
                  <a:cubicBezTo>
                    <a:pt x="496" y="374"/>
                    <a:pt x="496" y="374"/>
                    <a:pt x="496" y="374"/>
                  </a:cubicBezTo>
                  <a:cubicBezTo>
                    <a:pt x="520" y="374"/>
                    <a:pt x="540" y="355"/>
                    <a:pt x="540" y="331"/>
                  </a:cubicBezTo>
                  <a:cubicBezTo>
                    <a:pt x="540" y="44"/>
                    <a:pt x="540" y="44"/>
                    <a:pt x="540" y="44"/>
                  </a:cubicBezTo>
                  <a:cubicBezTo>
                    <a:pt x="540" y="20"/>
                    <a:pt x="520" y="0"/>
                    <a:pt x="496" y="0"/>
                  </a:cubicBezTo>
                  <a:close/>
                  <a:moveTo>
                    <a:pt x="290" y="440"/>
                  </a:moveTo>
                  <a:cubicBezTo>
                    <a:pt x="249" y="440"/>
                    <a:pt x="249" y="440"/>
                    <a:pt x="249" y="440"/>
                  </a:cubicBezTo>
                  <a:cubicBezTo>
                    <a:pt x="249" y="374"/>
                    <a:pt x="249" y="374"/>
                    <a:pt x="249" y="374"/>
                  </a:cubicBezTo>
                  <a:cubicBezTo>
                    <a:pt x="290" y="374"/>
                    <a:pt x="290" y="374"/>
                    <a:pt x="290" y="374"/>
                  </a:cubicBezTo>
                  <a:lnTo>
                    <a:pt x="290" y="440"/>
                  </a:lnTo>
                  <a:close/>
                  <a:moveTo>
                    <a:pt x="522" y="331"/>
                  </a:moveTo>
                  <a:cubicBezTo>
                    <a:pt x="522" y="345"/>
                    <a:pt x="510" y="357"/>
                    <a:pt x="496" y="357"/>
                  </a:cubicBezTo>
                  <a:cubicBezTo>
                    <a:pt x="43" y="357"/>
                    <a:pt x="43" y="357"/>
                    <a:pt x="43" y="357"/>
                  </a:cubicBezTo>
                  <a:cubicBezTo>
                    <a:pt x="29" y="357"/>
                    <a:pt x="17" y="345"/>
                    <a:pt x="17" y="331"/>
                  </a:cubicBezTo>
                  <a:cubicBezTo>
                    <a:pt x="17" y="44"/>
                    <a:pt x="17" y="44"/>
                    <a:pt x="17" y="44"/>
                  </a:cubicBezTo>
                  <a:cubicBezTo>
                    <a:pt x="17" y="29"/>
                    <a:pt x="29" y="18"/>
                    <a:pt x="43" y="18"/>
                  </a:cubicBezTo>
                  <a:cubicBezTo>
                    <a:pt x="496" y="18"/>
                    <a:pt x="496" y="18"/>
                    <a:pt x="496" y="18"/>
                  </a:cubicBezTo>
                  <a:cubicBezTo>
                    <a:pt x="510" y="18"/>
                    <a:pt x="522" y="29"/>
                    <a:pt x="522" y="44"/>
                  </a:cubicBezTo>
                  <a:lnTo>
                    <a:pt x="522" y="33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8BCDEA18-9571-CC79-3C1F-89F2C78D148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06638" y="2998788"/>
              <a:ext cx="1303338" cy="723900"/>
            </a:xfrm>
            <a:custGeom>
              <a:avLst/>
              <a:gdLst>
                <a:gd name="T0" fmla="*/ 429 w 438"/>
                <a:gd name="T1" fmla="*/ 0 h 244"/>
                <a:gd name="T2" fmla="*/ 390 w 438"/>
                <a:gd name="T3" fmla="*/ 0 h 244"/>
                <a:gd name="T4" fmla="*/ 390 w 438"/>
                <a:gd name="T5" fmla="*/ 18 h 244"/>
                <a:gd name="T6" fmla="*/ 405 w 438"/>
                <a:gd name="T7" fmla="*/ 18 h 244"/>
                <a:gd name="T8" fmla="*/ 307 w 438"/>
                <a:gd name="T9" fmla="*/ 101 h 244"/>
                <a:gd name="T10" fmla="*/ 294 w 438"/>
                <a:gd name="T11" fmla="*/ 98 h 244"/>
                <a:gd name="T12" fmla="*/ 274 w 438"/>
                <a:gd name="T13" fmla="*/ 106 h 244"/>
                <a:gd name="T14" fmla="*/ 251 w 438"/>
                <a:gd name="T15" fmla="*/ 97 h 244"/>
                <a:gd name="T16" fmla="*/ 225 w 438"/>
                <a:gd name="T17" fmla="*/ 72 h 244"/>
                <a:gd name="T18" fmla="*/ 199 w 438"/>
                <a:gd name="T19" fmla="*/ 98 h 244"/>
                <a:gd name="T20" fmla="*/ 205 w 438"/>
                <a:gd name="T21" fmla="*/ 115 h 244"/>
                <a:gd name="T22" fmla="*/ 182 w 438"/>
                <a:gd name="T23" fmla="*/ 162 h 244"/>
                <a:gd name="T24" fmla="*/ 179 w 438"/>
                <a:gd name="T25" fmla="*/ 162 h 244"/>
                <a:gd name="T26" fmla="*/ 160 w 438"/>
                <a:gd name="T27" fmla="*/ 170 h 244"/>
                <a:gd name="T28" fmla="*/ 123 w 438"/>
                <a:gd name="T29" fmla="*/ 147 h 244"/>
                <a:gd name="T30" fmla="*/ 124 w 438"/>
                <a:gd name="T31" fmla="*/ 143 h 244"/>
                <a:gd name="T32" fmla="*/ 98 w 438"/>
                <a:gd name="T33" fmla="*/ 117 h 244"/>
                <a:gd name="T34" fmla="*/ 72 w 438"/>
                <a:gd name="T35" fmla="*/ 143 h 244"/>
                <a:gd name="T36" fmla="*/ 75 w 438"/>
                <a:gd name="T37" fmla="*/ 157 h 244"/>
                <a:gd name="T38" fmla="*/ 0 w 438"/>
                <a:gd name="T39" fmla="*/ 231 h 244"/>
                <a:gd name="T40" fmla="*/ 12 w 438"/>
                <a:gd name="T41" fmla="*/ 244 h 244"/>
                <a:gd name="T42" fmla="*/ 88 w 438"/>
                <a:gd name="T43" fmla="*/ 168 h 244"/>
                <a:gd name="T44" fmla="*/ 97 w 438"/>
                <a:gd name="T45" fmla="*/ 169 h 244"/>
                <a:gd name="T46" fmla="*/ 115 w 438"/>
                <a:gd name="T47" fmla="*/ 162 h 244"/>
                <a:gd name="T48" fmla="*/ 153 w 438"/>
                <a:gd name="T49" fmla="*/ 185 h 244"/>
                <a:gd name="T50" fmla="*/ 153 w 438"/>
                <a:gd name="T51" fmla="*/ 188 h 244"/>
                <a:gd name="T52" fmla="*/ 179 w 438"/>
                <a:gd name="T53" fmla="*/ 214 h 244"/>
                <a:gd name="T54" fmla="*/ 205 w 438"/>
                <a:gd name="T55" fmla="*/ 188 h 244"/>
                <a:gd name="T56" fmla="*/ 198 w 438"/>
                <a:gd name="T57" fmla="*/ 170 h 244"/>
                <a:gd name="T58" fmla="*/ 220 w 438"/>
                <a:gd name="T59" fmla="*/ 124 h 244"/>
                <a:gd name="T60" fmla="*/ 225 w 438"/>
                <a:gd name="T61" fmla="*/ 124 h 244"/>
                <a:gd name="T62" fmla="*/ 246 w 438"/>
                <a:gd name="T63" fmla="*/ 113 h 244"/>
                <a:gd name="T64" fmla="*/ 268 w 438"/>
                <a:gd name="T65" fmla="*/ 122 h 244"/>
                <a:gd name="T66" fmla="*/ 268 w 438"/>
                <a:gd name="T67" fmla="*/ 124 h 244"/>
                <a:gd name="T68" fmla="*/ 294 w 438"/>
                <a:gd name="T69" fmla="*/ 150 h 244"/>
                <a:gd name="T70" fmla="*/ 320 w 438"/>
                <a:gd name="T71" fmla="*/ 124 h 244"/>
                <a:gd name="T72" fmla="*/ 318 w 438"/>
                <a:gd name="T73" fmla="*/ 114 h 244"/>
                <a:gd name="T74" fmla="*/ 420 w 438"/>
                <a:gd name="T75" fmla="*/ 28 h 244"/>
                <a:gd name="T76" fmla="*/ 420 w 438"/>
                <a:gd name="T77" fmla="*/ 49 h 244"/>
                <a:gd name="T78" fmla="*/ 438 w 438"/>
                <a:gd name="T79" fmla="*/ 49 h 244"/>
                <a:gd name="T80" fmla="*/ 438 w 438"/>
                <a:gd name="T81" fmla="*/ 9 h 244"/>
                <a:gd name="T82" fmla="*/ 429 w 438"/>
                <a:gd name="T83" fmla="*/ 0 h 244"/>
                <a:gd name="T84" fmla="*/ 97 w 438"/>
                <a:gd name="T85" fmla="*/ 152 h 244"/>
                <a:gd name="T86" fmla="*/ 88 w 438"/>
                <a:gd name="T87" fmla="*/ 143 h 244"/>
                <a:gd name="T88" fmla="*/ 97 w 438"/>
                <a:gd name="T89" fmla="*/ 134 h 244"/>
                <a:gd name="T90" fmla="*/ 106 w 438"/>
                <a:gd name="T91" fmla="*/ 143 h 244"/>
                <a:gd name="T92" fmla="*/ 97 w 438"/>
                <a:gd name="T93" fmla="*/ 152 h 244"/>
                <a:gd name="T94" fmla="*/ 179 w 438"/>
                <a:gd name="T95" fmla="*/ 196 h 244"/>
                <a:gd name="T96" fmla="*/ 170 w 438"/>
                <a:gd name="T97" fmla="*/ 188 h 244"/>
                <a:gd name="T98" fmla="*/ 179 w 438"/>
                <a:gd name="T99" fmla="*/ 179 h 244"/>
                <a:gd name="T100" fmla="*/ 188 w 438"/>
                <a:gd name="T101" fmla="*/ 188 h 244"/>
                <a:gd name="T102" fmla="*/ 179 w 438"/>
                <a:gd name="T103" fmla="*/ 196 h 244"/>
                <a:gd name="T104" fmla="*/ 225 w 438"/>
                <a:gd name="T105" fmla="*/ 106 h 244"/>
                <a:gd name="T106" fmla="*/ 216 w 438"/>
                <a:gd name="T107" fmla="*/ 98 h 244"/>
                <a:gd name="T108" fmla="*/ 225 w 438"/>
                <a:gd name="T109" fmla="*/ 89 h 244"/>
                <a:gd name="T110" fmla="*/ 234 w 438"/>
                <a:gd name="T111" fmla="*/ 98 h 244"/>
                <a:gd name="T112" fmla="*/ 225 w 438"/>
                <a:gd name="T113" fmla="*/ 106 h 244"/>
                <a:gd name="T114" fmla="*/ 294 w 438"/>
                <a:gd name="T115" fmla="*/ 132 h 244"/>
                <a:gd name="T116" fmla="*/ 285 w 438"/>
                <a:gd name="T117" fmla="*/ 123 h 244"/>
                <a:gd name="T118" fmla="*/ 294 w 438"/>
                <a:gd name="T119" fmla="*/ 114 h 244"/>
                <a:gd name="T120" fmla="*/ 303 w 438"/>
                <a:gd name="T121" fmla="*/ 123 h 244"/>
                <a:gd name="T122" fmla="*/ 294 w 438"/>
                <a:gd name="T123" fmla="*/ 132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38" h="244">
                  <a:moveTo>
                    <a:pt x="429" y="0"/>
                  </a:moveTo>
                  <a:cubicBezTo>
                    <a:pt x="390" y="0"/>
                    <a:pt x="390" y="0"/>
                    <a:pt x="390" y="0"/>
                  </a:cubicBezTo>
                  <a:cubicBezTo>
                    <a:pt x="390" y="18"/>
                    <a:pt x="390" y="18"/>
                    <a:pt x="390" y="18"/>
                  </a:cubicBezTo>
                  <a:cubicBezTo>
                    <a:pt x="405" y="18"/>
                    <a:pt x="405" y="18"/>
                    <a:pt x="405" y="18"/>
                  </a:cubicBezTo>
                  <a:cubicBezTo>
                    <a:pt x="307" y="101"/>
                    <a:pt x="307" y="101"/>
                    <a:pt x="307" y="101"/>
                  </a:cubicBezTo>
                  <a:cubicBezTo>
                    <a:pt x="303" y="99"/>
                    <a:pt x="299" y="98"/>
                    <a:pt x="294" y="98"/>
                  </a:cubicBezTo>
                  <a:cubicBezTo>
                    <a:pt x="286" y="98"/>
                    <a:pt x="279" y="101"/>
                    <a:pt x="274" y="106"/>
                  </a:cubicBezTo>
                  <a:cubicBezTo>
                    <a:pt x="251" y="97"/>
                    <a:pt x="251" y="97"/>
                    <a:pt x="251" y="97"/>
                  </a:cubicBezTo>
                  <a:cubicBezTo>
                    <a:pt x="250" y="83"/>
                    <a:pt x="239" y="72"/>
                    <a:pt x="225" y="72"/>
                  </a:cubicBezTo>
                  <a:cubicBezTo>
                    <a:pt x="210" y="72"/>
                    <a:pt x="199" y="84"/>
                    <a:pt x="199" y="98"/>
                  </a:cubicBezTo>
                  <a:cubicBezTo>
                    <a:pt x="199" y="105"/>
                    <a:pt x="201" y="111"/>
                    <a:pt x="205" y="115"/>
                  </a:cubicBezTo>
                  <a:cubicBezTo>
                    <a:pt x="182" y="162"/>
                    <a:pt x="182" y="162"/>
                    <a:pt x="182" y="162"/>
                  </a:cubicBezTo>
                  <a:cubicBezTo>
                    <a:pt x="181" y="162"/>
                    <a:pt x="180" y="162"/>
                    <a:pt x="179" y="162"/>
                  </a:cubicBezTo>
                  <a:cubicBezTo>
                    <a:pt x="172" y="162"/>
                    <a:pt x="165" y="165"/>
                    <a:pt x="160" y="170"/>
                  </a:cubicBezTo>
                  <a:cubicBezTo>
                    <a:pt x="123" y="147"/>
                    <a:pt x="123" y="147"/>
                    <a:pt x="123" y="147"/>
                  </a:cubicBezTo>
                  <a:cubicBezTo>
                    <a:pt x="123" y="146"/>
                    <a:pt x="124" y="144"/>
                    <a:pt x="124" y="143"/>
                  </a:cubicBezTo>
                  <a:cubicBezTo>
                    <a:pt x="124" y="129"/>
                    <a:pt x="112" y="117"/>
                    <a:pt x="98" y="117"/>
                  </a:cubicBezTo>
                  <a:cubicBezTo>
                    <a:pt x="83" y="117"/>
                    <a:pt x="72" y="129"/>
                    <a:pt x="72" y="143"/>
                  </a:cubicBezTo>
                  <a:cubicBezTo>
                    <a:pt x="72" y="148"/>
                    <a:pt x="73" y="153"/>
                    <a:pt x="75" y="157"/>
                  </a:cubicBezTo>
                  <a:cubicBezTo>
                    <a:pt x="0" y="231"/>
                    <a:pt x="0" y="231"/>
                    <a:pt x="0" y="231"/>
                  </a:cubicBezTo>
                  <a:cubicBezTo>
                    <a:pt x="12" y="244"/>
                    <a:pt x="12" y="244"/>
                    <a:pt x="12" y="244"/>
                  </a:cubicBezTo>
                  <a:cubicBezTo>
                    <a:pt x="88" y="168"/>
                    <a:pt x="88" y="168"/>
                    <a:pt x="88" y="168"/>
                  </a:cubicBezTo>
                  <a:cubicBezTo>
                    <a:pt x="91" y="169"/>
                    <a:pt x="94" y="169"/>
                    <a:pt x="97" y="169"/>
                  </a:cubicBezTo>
                  <a:cubicBezTo>
                    <a:pt x="104" y="169"/>
                    <a:pt x="110" y="166"/>
                    <a:pt x="115" y="162"/>
                  </a:cubicBezTo>
                  <a:cubicBezTo>
                    <a:pt x="153" y="185"/>
                    <a:pt x="153" y="185"/>
                    <a:pt x="153" y="185"/>
                  </a:cubicBezTo>
                  <a:cubicBezTo>
                    <a:pt x="153" y="186"/>
                    <a:pt x="153" y="187"/>
                    <a:pt x="153" y="188"/>
                  </a:cubicBezTo>
                  <a:cubicBezTo>
                    <a:pt x="153" y="202"/>
                    <a:pt x="164" y="214"/>
                    <a:pt x="179" y="214"/>
                  </a:cubicBezTo>
                  <a:cubicBezTo>
                    <a:pt x="193" y="214"/>
                    <a:pt x="205" y="202"/>
                    <a:pt x="205" y="188"/>
                  </a:cubicBezTo>
                  <a:cubicBezTo>
                    <a:pt x="205" y="181"/>
                    <a:pt x="202" y="175"/>
                    <a:pt x="198" y="170"/>
                  </a:cubicBezTo>
                  <a:cubicBezTo>
                    <a:pt x="220" y="124"/>
                    <a:pt x="220" y="124"/>
                    <a:pt x="220" y="124"/>
                  </a:cubicBezTo>
                  <a:cubicBezTo>
                    <a:pt x="222" y="124"/>
                    <a:pt x="223" y="124"/>
                    <a:pt x="225" y="124"/>
                  </a:cubicBezTo>
                  <a:cubicBezTo>
                    <a:pt x="234" y="124"/>
                    <a:pt x="241" y="120"/>
                    <a:pt x="246" y="113"/>
                  </a:cubicBezTo>
                  <a:cubicBezTo>
                    <a:pt x="268" y="122"/>
                    <a:pt x="268" y="122"/>
                    <a:pt x="268" y="122"/>
                  </a:cubicBezTo>
                  <a:cubicBezTo>
                    <a:pt x="268" y="123"/>
                    <a:pt x="268" y="123"/>
                    <a:pt x="268" y="124"/>
                  </a:cubicBezTo>
                  <a:cubicBezTo>
                    <a:pt x="268" y="138"/>
                    <a:pt x="280" y="150"/>
                    <a:pt x="294" y="150"/>
                  </a:cubicBezTo>
                  <a:cubicBezTo>
                    <a:pt x="308" y="150"/>
                    <a:pt x="320" y="138"/>
                    <a:pt x="320" y="124"/>
                  </a:cubicBezTo>
                  <a:cubicBezTo>
                    <a:pt x="320" y="120"/>
                    <a:pt x="319" y="117"/>
                    <a:pt x="318" y="114"/>
                  </a:cubicBezTo>
                  <a:cubicBezTo>
                    <a:pt x="420" y="28"/>
                    <a:pt x="420" y="28"/>
                    <a:pt x="420" y="28"/>
                  </a:cubicBezTo>
                  <a:cubicBezTo>
                    <a:pt x="420" y="49"/>
                    <a:pt x="420" y="49"/>
                    <a:pt x="420" y="49"/>
                  </a:cubicBezTo>
                  <a:cubicBezTo>
                    <a:pt x="438" y="49"/>
                    <a:pt x="438" y="49"/>
                    <a:pt x="438" y="49"/>
                  </a:cubicBezTo>
                  <a:cubicBezTo>
                    <a:pt x="438" y="9"/>
                    <a:pt x="438" y="9"/>
                    <a:pt x="438" y="9"/>
                  </a:cubicBezTo>
                  <a:cubicBezTo>
                    <a:pt x="438" y="4"/>
                    <a:pt x="434" y="0"/>
                    <a:pt x="429" y="0"/>
                  </a:cubicBezTo>
                  <a:close/>
                  <a:moveTo>
                    <a:pt x="97" y="152"/>
                  </a:moveTo>
                  <a:cubicBezTo>
                    <a:pt x="92" y="152"/>
                    <a:pt x="88" y="148"/>
                    <a:pt x="88" y="143"/>
                  </a:cubicBezTo>
                  <a:cubicBezTo>
                    <a:pt x="88" y="138"/>
                    <a:pt x="92" y="134"/>
                    <a:pt x="97" y="134"/>
                  </a:cubicBezTo>
                  <a:cubicBezTo>
                    <a:pt x="102" y="134"/>
                    <a:pt x="106" y="138"/>
                    <a:pt x="106" y="143"/>
                  </a:cubicBezTo>
                  <a:cubicBezTo>
                    <a:pt x="106" y="148"/>
                    <a:pt x="102" y="152"/>
                    <a:pt x="97" y="152"/>
                  </a:cubicBezTo>
                  <a:close/>
                  <a:moveTo>
                    <a:pt x="179" y="196"/>
                  </a:moveTo>
                  <a:cubicBezTo>
                    <a:pt x="174" y="196"/>
                    <a:pt x="170" y="192"/>
                    <a:pt x="170" y="188"/>
                  </a:cubicBezTo>
                  <a:cubicBezTo>
                    <a:pt x="170" y="183"/>
                    <a:pt x="174" y="179"/>
                    <a:pt x="179" y="179"/>
                  </a:cubicBezTo>
                  <a:cubicBezTo>
                    <a:pt x="184" y="179"/>
                    <a:pt x="188" y="183"/>
                    <a:pt x="188" y="188"/>
                  </a:cubicBezTo>
                  <a:cubicBezTo>
                    <a:pt x="188" y="193"/>
                    <a:pt x="184" y="196"/>
                    <a:pt x="179" y="196"/>
                  </a:cubicBezTo>
                  <a:close/>
                  <a:moveTo>
                    <a:pt x="225" y="106"/>
                  </a:moveTo>
                  <a:cubicBezTo>
                    <a:pt x="220" y="106"/>
                    <a:pt x="216" y="102"/>
                    <a:pt x="216" y="98"/>
                  </a:cubicBezTo>
                  <a:cubicBezTo>
                    <a:pt x="216" y="93"/>
                    <a:pt x="220" y="89"/>
                    <a:pt x="225" y="89"/>
                  </a:cubicBezTo>
                  <a:cubicBezTo>
                    <a:pt x="230" y="89"/>
                    <a:pt x="234" y="93"/>
                    <a:pt x="234" y="98"/>
                  </a:cubicBezTo>
                  <a:cubicBezTo>
                    <a:pt x="234" y="102"/>
                    <a:pt x="230" y="106"/>
                    <a:pt x="225" y="106"/>
                  </a:cubicBezTo>
                  <a:close/>
                  <a:moveTo>
                    <a:pt x="294" y="132"/>
                  </a:moveTo>
                  <a:cubicBezTo>
                    <a:pt x="289" y="132"/>
                    <a:pt x="285" y="128"/>
                    <a:pt x="285" y="123"/>
                  </a:cubicBezTo>
                  <a:cubicBezTo>
                    <a:pt x="285" y="118"/>
                    <a:pt x="289" y="114"/>
                    <a:pt x="294" y="114"/>
                  </a:cubicBezTo>
                  <a:cubicBezTo>
                    <a:pt x="299" y="114"/>
                    <a:pt x="303" y="118"/>
                    <a:pt x="303" y="123"/>
                  </a:cubicBezTo>
                  <a:cubicBezTo>
                    <a:pt x="303" y="128"/>
                    <a:pt x="299" y="132"/>
                    <a:pt x="294" y="132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8EEFE1C9-8D04-97EF-7C95-FC5A2B20E923}"/>
              </a:ext>
            </a:extLst>
          </p:cNvPr>
          <p:cNvSpPr txBox="1">
            <a:spLocks/>
          </p:cNvSpPr>
          <p:nvPr/>
        </p:nvSpPr>
        <p:spPr>
          <a:xfrm>
            <a:off x="820381" y="6325638"/>
            <a:ext cx="19579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100" kern="1200">
                <a:solidFill>
                  <a:schemeClr val="accent2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DCFD175-AA02-4F4B-BECD-AA50EDBC7B80}" type="slidenum">
              <a:rPr lang="en-US" sz="1200" smtClean="0"/>
              <a:pPr/>
              <a:t>3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6147625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Big Data (Большие данные) - Magellan Journal">
            <a:extLst>
              <a:ext uri="{FF2B5EF4-FFF2-40B4-BE49-F238E27FC236}">
                <a16:creationId xmlns:a16="http://schemas.microsoft.com/office/drawing/2014/main" id="{80FE143D-EFFB-03CE-3654-2833C0E04A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761"/>
          <a:stretch/>
        </p:blipFill>
        <p:spPr bwMode="auto">
          <a:xfrm>
            <a:off x="3403599" y="0"/>
            <a:ext cx="8821483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310F035-BFAF-82A2-71D8-F82E2FB2C9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>
            <a:normAutofit/>
          </a:bodyPr>
          <a:lstStyle/>
          <a:p>
            <a:r>
              <a:rPr lang="ru-RU" sz="4000"/>
              <a:t>Актуальность проекта 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65B3A00-556A-D6B7-8F31-FFEAA1E59C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519" y="2160711"/>
            <a:ext cx="4697549" cy="37427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1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Анализ данных об успешных фильмах, собранных с платформы IMDB, представляет собой важное исследование в области кинематографии и аналитики. С учетом растущей популярности онлайн-рейтингов и рецензий, понимание факторов, влияющих на успех фильмов, становится ключевым для производителей и режиссеров. В данном контексте изучение процесса сбора, предобработки и анализа данных о самых популярных фильмах на IMDB является необходимым для выявления закономерностей и трендов в кинематографии. </a:t>
            </a:r>
            <a:endParaRPr lang="ru-RU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77EB53D-131B-BEC3-4476-424A691C9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CDCFD175-AA02-4F4B-BECD-AA50EDBC7B80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4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DCD8A47A-4041-6121-7254-871A35DC6664}"/>
              </a:ext>
            </a:extLst>
          </p:cNvPr>
          <p:cNvSpPr txBox="1">
            <a:spLocks/>
          </p:cNvSpPr>
          <p:nvPr/>
        </p:nvSpPr>
        <p:spPr>
          <a:xfrm>
            <a:off x="820381" y="6325638"/>
            <a:ext cx="19579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100" kern="1200">
                <a:solidFill>
                  <a:schemeClr val="accent2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DCFD175-AA02-4F4B-BECD-AA50EDBC7B80}" type="slidenum">
              <a:rPr lang="en-US" sz="1200" smtClean="0"/>
              <a:pPr/>
              <a:t>4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1305896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810A67F-31E9-6B25-5A8C-864128B73F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ru-RU" sz="5400" dirty="0"/>
              <a:t>Гипотеза проекта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8AEBA9A-FC53-7483-2757-F41426BEB0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493" y="2966720"/>
            <a:ext cx="6713552" cy="3223768"/>
          </a:xfrm>
        </p:spPr>
        <p:txBody>
          <a:bodyPr anchor="t">
            <a:normAutofit/>
          </a:bodyPr>
          <a:lstStyle/>
          <a:p>
            <a:r>
              <a:rPr lang="ru-RU" sz="2200" dirty="0"/>
              <a:t>Мы предполагаем, что день и месяц выпуска фильма не влияют на успех и кассовые сборы.</a:t>
            </a:r>
          </a:p>
        </p:txBody>
      </p:sp>
      <p:pic>
        <p:nvPicPr>
          <p:cNvPr id="2050" name="Picture 2" descr="Гипотеза в научной статье: правила написания с примерами">
            <a:extLst>
              <a:ext uri="{FF2B5EF4-FFF2-40B4-BE49-F238E27FC236}">
                <a16:creationId xmlns:a16="http://schemas.microsoft.com/office/drawing/2014/main" id="{11B4057A-3D32-B9C1-67F9-D2AEE39569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57" r="27017" b="1"/>
          <a:stretch/>
        </p:blipFill>
        <p:spPr bwMode="auto">
          <a:xfrm>
            <a:off x="7675658" y="2093976"/>
            <a:ext cx="3941064" cy="4096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BD667A9-7BF4-D8F2-22D5-EB8BCA5C30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CDCFD175-AA02-4F4B-BECD-AA50EDBC7B80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BF17E045-0798-DE17-7668-DB9A3CDBEB4F}"/>
              </a:ext>
            </a:extLst>
          </p:cNvPr>
          <p:cNvSpPr txBox="1">
            <a:spLocks/>
          </p:cNvSpPr>
          <p:nvPr/>
        </p:nvSpPr>
        <p:spPr>
          <a:xfrm>
            <a:off x="820381" y="6325638"/>
            <a:ext cx="19579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100" kern="1200">
                <a:solidFill>
                  <a:schemeClr val="accent2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DCFD175-AA02-4F4B-BECD-AA50EDBC7B80}" type="slidenum">
              <a:rPr lang="en-US" sz="1200" smtClean="0"/>
              <a:pPr/>
              <a:t>5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7537803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3021286" y="887640"/>
            <a:ext cx="6366076" cy="5722710"/>
          </a:xfrm>
          <a:prstGeom prst="roundRect">
            <a:avLst>
              <a:gd name="adj" fmla="val 6967"/>
            </a:avLst>
          </a:prstGeom>
          <a:solidFill>
            <a:schemeClr val="accent1">
              <a:lumMod val="60000"/>
              <a:lumOff val="40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CFD175-AA02-4F4B-BECD-AA50EDBC7B80}" type="slidenum">
              <a:rPr lang="en-US" sz="1200" smtClean="0"/>
              <a:t>6</a:t>
            </a:fld>
            <a:endParaRPr lang="en-US" sz="1200" dirty="0"/>
          </a:p>
        </p:txBody>
      </p:sp>
      <p:sp>
        <p:nvSpPr>
          <p:cNvPr id="22" name="Rounded Rectangle 21"/>
          <p:cNvSpPr/>
          <p:nvPr/>
        </p:nvSpPr>
        <p:spPr>
          <a:xfrm>
            <a:off x="5357198" y="160113"/>
            <a:ext cx="1665627" cy="1665627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177096" y="1356790"/>
            <a:ext cx="39867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rPr>
              <a:t>Dataset</a:t>
            </a:r>
            <a:endParaRPr lang="en-US" sz="1400" b="1" dirty="0">
              <a:solidFill>
                <a:schemeClr val="accent2">
                  <a:lumMod val="20000"/>
                  <a:lumOff val="80000"/>
                </a:schemeClr>
              </a:solidFill>
              <a:latin typeface="+mj-lt"/>
            </a:endParaRPr>
          </a:p>
        </p:txBody>
      </p:sp>
      <p:pic>
        <p:nvPicPr>
          <p:cNvPr id="27" name="Рисунок 26" descr="Изображение выглядит как металлоизделия, пружина, спиральная пружина, природа&#10;&#10;Автоматически созданное описание">
            <a:extLst>
              <a:ext uri="{FF2B5EF4-FFF2-40B4-BE49-F238E27FC236}">
                <a16:creationId xmlns:a16="http://schemas.microsoft.com/office/drawing/2014/main" id="{75B24754-4039-1A31-2E9A-32CADA79FC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7827" y="366342"/>
            <a:ext cx="865249" cy="865249"/>
          </a:xfrm>
          <a:prstGeom prst="rect">
            <a:avLst/>
          </a:prstGeom>
        </p:spPr>
      </p:pic>
      <p:sp>
        <p:nvSpPr>
          <p:cNvPr id="30" name="Rectangle 14">
            <a:extLst>
              <a:ext uri="{FF2B5EF4-FFF2-40B4-BE49-F238E27FC236}">
                <a16:creationId xmlns:a16="http://schemas.microsoft.com/office/drawing/2014/main" id="{BF9AE5BB-2179-BA52-FD73-98BA2CB4D5B3}"/>
              </a:ext>
            </a:extLst>
          </p:cNvPr>
          <p:cNvSpPr/>
          <p:nvPr/>
        </p:nvSpPr>
        <p:spPr>
          <a:xfrm>
            <a:off x="3440841" y="1541456"/>
            <a:ext cx="6620425" cy="51823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5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ID – id </a:t>
            </a:r>
            <a:r>
              <a:rPr lang="ru-RU" sz="15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фильма</a:t>
            </a:r>
          </a:p>
          <a:p>
            <a:pPr>
              <a:lnSpc>
                <a:spcPct val="150000"/>
              </a:lnSpc>
            </a:pPr>
            <a:r>
              <a:rPr lang="en-US" sz="15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Title – </a:t>
            </a:r>
            <a:r>
              <a:rPr lang="ru-RU" sz="15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название</a:t>
            </a:r>
          </a:p>
          <a:p>
            <a:pPr>
              <a:lnSpc>
                <a:spcPct val="150000"/>
              </a:lnSpc>
            </a:pPr>
            <a:r>
              <a:rPr lang="en-US" sz="15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Movie Info – </a:t>
            </a:r>
            <a:r>
              <a:rPr lang="ru-RU" sz="15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описание фильма</a:t>
            </a:r>
          </a:p>
          <a:p>
            <a:pPr>
              <a:lnSpc>
                <a:spcPct val="150000"/>
              </a:lnSpc>
            </a:pPr>
            <a:r>
              <a:rPr lang="en-US" sz="15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Year – </a:t>
            </a:r>
            <a:r>
              <a:rPr lang="ru-RU" sz="15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год выпуска</a:t>
            </a:r>
          </a:p>
          <a:p>
            <a:pPr>
              <a:lnSpc>
                <a:spcPct val="150000"/>
              </a:lnSpc>
            </a:pPr>
            <a:r>
              <a:rPr lang="en-US" sz="15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Distributor – </a:t>
            </a:r>
            <a:r>
              <a:rPr lang="ru-RU" sz="15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киностудия</a:t>
            </a:r>
          </a:p>
          <a:p>
            <a:pPr>
              <a:lnSpc>
                <a:spcPct val="150000"/>
              </a:lnSpc>
            </a:pPr>
            <a:r>
              <a:rPr lang="en-US" sz="15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Budget (in $) – </a:t>
            </a:r>
            <a:r>
              <a:rPr lang="ru-RU" sz="15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бюджет фильма</a:t>
            </a:r>
          </a:p>
          <a:p>
            <a:pPr>
              <a:lnSpc>
                <a:spcPct val="150000"/>
              </a:lnSpc>
            </a:pPr>
            <a:r>
              <a:rPr lang="en-US" sz="15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Domestic Opening (in $) – </a:t>
            </a:r>
            <a:r>
              <a:rPr lang="ru-RU" sz="15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сборы в первом прокате</a:t>
            </a:r>
          </a:p>
          <a:p>
            <a:pPr>
              <a:lnSpc>
                <a:spcPct val="150000"/>
              </a:lnSpc>
            </a:pPr>
            <a:r>
              <a:rPr lang="en-US" sz="15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Domestic Sales (in $) – </a:t>
            </a:r>
            <a:r>
              <a:rPr lang="ru-RU" sz="15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продажи на внутреннем рынке</a:t>
            </a:r>
          </a:p>
          <a:p>
            <a:pPr>
              <a:lnSpc>
                <a:spcPct val="150000"/>
              </a:lnSpc>
            </a:pPr>
            <a:r>
              <a:rPr lang="en-US" sz="15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International Sales (in $) – </a:t>
            </a:r>
            <a:r>
              <a:rPr lang="ru-RU" sz="15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Международные продажи фильма</a:t>
            </a:r>
          </a:p>
          <a:p>
            <a:pPr>
              <a:lnSpc>
                <a:spcPct val="150000"/>
              </a:lnSpc>
            </a:pPr>
            <a:r>
              <a:rPr lang="en-US" sz="15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World Wide Sales (in $) – </a:t>
            </a:r>
            <a:r>
              <a:rPr lang="ru-RU" sz="15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Мировые продажи фильма</a:t>
            </a:r>
          </a:p>
          <a:p>
            <a:pPr>
              <a:lnSpc>
                <a:spcPct val="150000"/>
              </a:lnSpc>
            </a:pPr>
            <a:r>
              <a:rPr lang="en-US" sz="15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Release Date – </a:t>
            </a:r>
            <a:r>
              <a:rPr lang="ru-RU" sz="15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дата релиза</a:t>
            </a:r>
          </a:p>
          <a:p>
            <a:pPr>
              <a:lnSpc>
                <a:spcPct val="150000"/>
              </a:lnSpc>
            </a:pPr>
            <a:r>
              <a:rPr lang="en-US" sz="15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Genre – </a:t>
            </a:r>
            <a:r>
              <a:rPr lang="ru-RU" sz="15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жанр </a:t>
            </a:r>
          </a:p>
          <a:p>
            <a:pPr>
              <a:lnSpc>
                <a:spcPct val="150000"/>
              </a:lnSpc>
            </a:pPr>
            <a:r>
              <a:rPr lang="en-US" sz="15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Running Time – </a:t>
            </a:r>
            <a:r>
              <a:rPr lang="ru-RU" sz="15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продолжительность по времени</a:t>
            </a:r>
          </a:p>
          <a:p>
            <a:pPr>
              <a:lnSpc>
                <a:spcPct val="150000"/>
              </a:lnSpc>
            </a:pPr>
            <a:r>
              <a:rPr lang="en-US" sz="15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License – </a:t>
            </a:r>
            <a:r>
              <a:rPr lang="ru-RU" sz="15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категории в соответствии с рейтинговой системой </a:t>
            </a:r>
            <a:r>
              <a:rPr lang="en-US" sz="15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MPAA</a:t>
            </a:r>
          </a:p>
          <a:p>
            <a:pPr>
              <a:lnSpc>
                <a:spcPct val="150000"/>
              </a:lnSpc>
            </a:pP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84917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6675061" y="-52749"/>
            <a:ext cx="5515708" cy="6898223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12962" y="1652959"/>
            <a:ext cx="4125650" cy="963550"/>
          </a:xfrm>
        </p:spPr>
        <p:txBody>
          <a:bodyPr>
            <a:normAutofit fontScale="90000"/>
          </a:bodyPr>
          <a:lstStyle/>
          <a:p>
            <a:r>
              <a:rPr lang="ru-RU" sz="3200" dirty="0"/>
              <a:t>Общий вид изучаемого нами </a:t>
            </a:r>
            <a:r>
              <a:rPr lang="en-US" sz="3200" dirty="0"/>
              <a:t>csv</a:t>
            </a:r>
            <a:r>
              <a:rPr lang="ru-RU" sz="3200" dirty="0"/>
              <a:t>-файла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CFD175-AA02-4F4B-BECD-AA50EDBC7B80}" type="slidenum">
              <a:rPr lang="en-US" smtClean="0"/>
              <a:t>7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-32918" y="-52749"/>
            <a:ext cx="7928536" cy="344658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-32919" y="3407017"/>
            <a:ext cx="7928536" cy="3464167"/>
          </a:xfrm>
          <a:prstGeom prst="rect">
            <a:avLst/>
          </a:prstGeom>
          <a:solidFill>
            <a:schemeClr val="accent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7E6C337-5EFC-A44C-3681-3EBF02D8EC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2919" y="110947"/>
            <a:ext cx="7928536" cy="3154464"/>
          </a:xfrm>
          <a:prstGeom prst="rect">
            <a:avLst/>
          </a:prstGeom>
        </p:spPr>
      </p:pic>
      <p:pic>
        <p:nvPicPr>
          <p:cNvPr id="7" name="Рисунок 6" descr="Изображение выглядит как текст, снимок экрана, число, Шрифт&#10;&#10;Автоматически созданное описание">
            <a:extLst>
              <a:ext uri="{FF2B5EF4-FFF2-40B4-BE49-F238E27FC236}">
                <a16:creationId xmlns:a16="http://schemas.microsoft.com/office/drawing/2014/main" id="{CBB2A618-4755-F783-406B-617EEEDAC2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2919" y="3551274"/>
            <a:ext cx="7928536" cy="3175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2893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Picture background">
            <a:extLst>
              <a:ext uri="{FF2B5EF4-FFF2-40B4-BE49-F238E27FC236}">
                <a16:creationId xmlns:a16="http://schemas.microsoft.com/office/drawing/2014/main" id="{189CEE18-15CB-6901-CC34-B0E21A8799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64244" y="0"/>
            <a:ext cx="13716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6F7522F-D36A-0687-1B51-8DBE7963C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923" y="2014843"/>
            <a:ext cx="10049428" cy="779463"/>
          </a:xfrm>
        </p:spPr>
        <p:txBody>
          <a:bodyPr/>
          <a:lstStyle/>
          <a:p>
            <a:r>
              <a:rPr lang="ru-RU" sz="4400" dirty="0">
                <a:solidFill>
                  <a:schemeClr val="bg1"/>
                </a:solidFill>
              </a:rPr>
              <a:t>Предобработка данных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E1A84D9-EAA4-9A95-7516-B6CD6ADDAD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0381" y="2633480"/>
            <a:ext cx="6784186" cy="2175669"/>
          </a:xfrm>
        </p:spPr>
        <p:txBody>
          <a:bodyPr>
            <a:norm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Среда для обработки - </a:t>
            </a:r>
            <a:r>
              <a:rPr lang="en-US" sz="2400" dirty="0" err="1">
                <a:solidFill>
                  <a:schemeClr val="bg1"/>
                </a:solidFill>
              </a:rPr>
              <a:t>PySpark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2B879F6-C882-EF01-C259-6D4DAFAA83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CFD175-AA02-4F4B-BECD-AA50EDBC7B80}" type="slidenum">
              <a:rPr lang="en-US" sz="1800" smtClean="0">
                <a:solidFill>
                  <a:schemeClr val="bg1"/>
                </a:solidFill>
              </a:rPr>
              <a:t>8</a:t>
            </a:fld>
            <a:endParaRPr lang="en-US" sz="18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16758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2722" y="254889"/>
            <a:ext cx="8280277" cy="597662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4400" kern="1200" dirty="0" err="1">
                <a:latin typeface="+mj-lt"/>
                <a:ea typeface="+mj-ea"/>
                <a:cs typeface="+mj-cs"/>
              </a:rPr>
              <a:t>Создание</a:t>
            </a:r>
            <a:r>
              <a:rPr lang="en-US" sz="4400" kern="1200" dirty="0">
                <a:latin typeface="+mj-lt"/>
                <a:ea typeface="+mj-ea"/>
                <a:cs typeface="+mj-cs"/>
              </a:rPr>
              <a:t> </a:t>
            </a:r>
            <a:r>
              <a:rPr lang="en-US" sz="4400" kern="1200" dirty="0" err="1">
                <a:latin typeface="+mj-lt"/>
                <a:ea typeface="+mj-ea"/>
                <a:cs typeface="+mj-cs"/>
              </a:rPr>
              <a:t>DataFrame</a:t>
            </a:r>
            <a:r>
              <a:rPr lang="en-US" sz="4400" kern="1200" dirty="0">
                <a:latin typeface="+mj-lt"/>
                <a:ea typeface="+mj-ea"/>
                <a:cs typeface="+mj-cs"/>
              </a:rPr>
              <a:t> </a:t>
            </a:r>
            <a:r>
              <a:rPr lang="en-US" sz="4400" kern="1200" dirty="0" err="1">
                <a:latin typeface="+mj-lt"/>
                <a:ea typeface="+mj-ea"/>
                <a:cs typeface="+mj-cs"/>
              </a:rPr>
              <a:t>из</a:t>
            </a:r>
            <a:r>
              <a:rPr lang="en-US" sz="4400" kern="1200" dirty="0">
                <a:latin typeface="+mj-lt"/>
                <a:ea typeface="+mj-ea"/>
                <a:cs typeface="+mj-cs"/>
              </a:rPr>
              <a:t> csv </a:t>
            </a:r>
            <a:r>
              <a:rPr lang="en-US" sz="4400" kern="1200" dirty="0" err="1">
                <a:latin typeface="+mj-lt"/>
                <a:ea typeface="+mj-ea"/>
                <a:cs typeface="+mj-cs"/>
              </a:rPr>
              <a:t>файла</a:t>
            </a:r>
            <a:endParaRPr lang="en-US" sz="4400" kern="1200" dirty="0">
              <a:latin typeface="+mj-lt"/>
              <a:ea typeface="+mj-ea"/>
              <a:cs typeface="+mj-c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</a:pPr>
            <a:fld id="{CDCFD175-AA02-4F4B-BECD-AA50EDBC7B80}" type="slidenum">
              <a:rPr lang="en-US" sz="1200">
                <a:solidFill>
                  <a:schemeClr val="tx1">
                    <a:tint val="75000"/>
                  </a:schemeClr>
                </a:solidFill>
                <a:latin typeface="+mn-lt"/>
              </a:rPr>
              <a:pPr algn="r">
                <a:spcAft>
                  <a:spcPts val="600"/>
                </a:spcAft>
              </a:pPr>
              <a:t>9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  <p:pic>
        <p:nvPicPr>
          <p:cNvPr id="4" name="первое извлечение">
            <a:hlinkClick r:id="" action="ppaction://media"/>
            <a:extLst>
              <a:ext uri="{FF2B5EF4-FFF2-40B4-BE49-F238E27FC236}">
                <a16:creationId xmlns:a16="http://schemas.microsoft.com/office/drawing/2014/main" id="{0E147B6D-1E9B-ABDF-BA42-BFCE74D34A5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lum/>
          </a:blip>
          <a:stretch>
            <a:fillRect/>
          </a:stretch>
        </p:blipFill>
        <p:spPr>
          <a:xfrm>
            <a:off x="643278" y="1403063"/>
            <a:ext cx="10852528" cy="4612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816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6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396</Words>
  <Application>Microsoft Office PowerPoint</Application>
  <PresentationFormat>Широкоэкранный</PresentationFormat>
  <Paragraphs>70</Paragraphs>
  <Slides>12</Slides>
  <Notes>2</Notes>
  <HiddenSlides>0</HiddenSlides>
  <MMClips>4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6" baseType="lpstr">
      <vt:lpstr>Aptos</vt:lpstr>
      <vt:lpstr>Aptos Display</vt:lpstr>
      <vt:lpstr>Arial</vt:lpstr>
      <vt:lpstr>Тема Office</vt:lpstr>
      <vt:lpstr>Презентация PowerPoint</vt:lpstr>
      <vt:lpstr>Сбор, предобработка и анализ данных о самых популярных фильмах IMDB</vt:lpstr>
      <vt:lpstr>Цели проекта</vt:lpstr>
      <vt:lpstr>Актуальность проекта </vt:lpstr>
      <vt:lpstr>Гипотеза проекта</vt:lpstr>
      <vt:lpstr>Презентация PowerPoint</vt:lpstr>
      <vt:lpstr>Общий вид изучаемого нами csv-файла </vt:lpstr>
      <vt:lpstr>Предобработка данных</vt:lpstr>
      <vt:lpstr>Создание DataFrame из csv файла</vt:lpstr>
      <vt:lpstr>Преобразование типов данных</vt:lpstr>
      <vt:lpstr>Преобразование столбцов Release_Date и Running_Time</vt:lpstr>
      <vt:lpstr>Заполнение нулевых значений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Елизавета Гончарова</dc:creator>
  <cp:lastModifiedBy>Елизавета Гончарова</cp:lastModifiedBy>
  <cp:revision>1</cp:revision>
  <dcterms:created xsi:type="dcterms:W3CDTF">2024-06-27T10:14:14Z</dcterms:created>
  <dcterms:modified xsi:type="dcterms:W3CDTF">2024-06-27T10:15:23Z</dcterms:modified>
</cp:coreProperties>
</file>